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67" r:id="rId4"/>
    <p:sldId id="268" r:id="rId5"/>
    <p:sldId id="271" r:id="rId6"/>
    <p:sldId id="272" r:id="rId7"/>
    <p:sldId id="273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FEFF"/>
    <a:srgbClr val="011893"/>
    <a:srgbClr val="005493"/>
    <a:srgbClr val="B6BC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588"/>
    <p:restoredTop sz="86364"/>
  </p:normalViewPr>
  <p:slideViewPr>
    <p:cSldViewPr>
      <p:cViewPr varScale="1">
        <p:scale>
          <a:sx n="87" d="100"/>
          <a:sy n="87" d="100"/>
        </p:scale>
        <p:origin x="56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26">
            <a:extLst>
              <a:ext uri="{FF2B5EF4-FFF2-40B4-BE49-F238E27FC236}">
                <a16:creationId xmlns:a16="http://schemas.microsoft.com/office/drawing/2014/main" xmlns="" id="{AD950A45-5A54-56D0-28A4-B7A39CC10F6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8131" name="Rectangle 1027">
            <a:extLst>
              <a:ext uri="{FF2B5EF4-FFF2-40B4-BE49-F238E27FC236}">
                <a16:creationId xmlns:a16="http://schemas.microsoft.com/office/drawing/2014/main" xmlns="" id="{F99A5697-B73C-F130-47D4-42BE3CA3079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8132" name="Rectangle 1028">
            <a:extLst>
              <a:ext uri="{FF2B5EF4-FFF2-40B4-BE49-F238E27FC236}">
                <a16:creationId xmlns:a16="http://schemas.microsoft.com/office/drawing/2014/main" xmlns="" id="{46AAE6DD-705F-B33A-4FBC-8A6C77C24F9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8133" name="Rectangle 1029">
            <a:extLst>
              <a:ext uri="{FF2B5EF4-FFF2-40B4-BE49-F238E27FC236}">
                <a16:creationId xmlns:a16="http://schemas.microsoft.com/office/drawing/2014/main" xmlns="" id="{1B0A3C02-0C8F-E6E4-1867-FA4063CD3F2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8134" name="Rectangle 1030">
            <a:extLst>
              <a:ext uri="{FF2B5EF4-FFF2-40B4-BE49-F238E27FC236}">
                <a16:creationId xmlns:a16="http://schemas.microsoft.com/office/drawing/2014/main" xmlns="" id="{66908859-AC5C-45A0-FC25-E8636A4B8F1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8135" name="Rectangle 1031">
            <a:extLst>
              <a:ext uri="{FF2B5EF4-FFF2-40B4-BE49-F238E27FC236}">
                <a16:creationId xmlns:a16="http://schemas.microsoft.com/office/drawing/2014/main" xmlns="" id="{46D5AE6A-A26C-F109-09DA-60F84C53D0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2C65A0C-DD03-3544-A325-DD57276D91F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2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2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2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2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>
            <a:extLst>
              <a:ext uri="{FF2B5EF4-FFF2-40B4-BE49-F238E27FC236}">
                <a16:creationId xmlns:a16="http://schemas.microsoft.com/office/drawing/2014/main" xmlns="" id="{422566D5-D6DE-4FC4-5782-7E4AD060D9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FD02F3-6F64-4440-8446-3086042D675E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xmlns="" id="{E296B747-71A3-C410-6599-9E123A5D93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xmlns="" id="{A1432D13-B2F8-828C-88A4-2B04687D9C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>
            <a:extLst>
              <a:ext uri="{FF2B5EF4-FFF2-40B4-BE49-F238E27FC236}">
                <a16:creationId xmlns:a16="http://schemas.microsoft.com/office/drawing/2014/main" xmlns="" id="{A9F93415-22D4-E430-AEC5-1A7423E6B7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43FDD9-E897-8A41-B945-3976BBE1638A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0178" name="Rectangle 1026">
            <a:extLst>
              <a:ext uri="{FF2B5EF4-FFF2-40B4-BE49-F238E27FC236}">
                <a16:creationId xmlns:a16="http://schemas.microsoft.com/office/drawing/2014/main" xmlns="" id="{526336BA-068A-AB67-0BC5-6CD310EF8D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1027">
            <a:extLst>
              <a:ext uri="{FF2B5EF4-FFF2-40B4-BE49-F238E27FC236}">
                <a16:creationId xmlns:a16="http://schemas.microsoft.com/office/drawing/2014/main" xmlns="" id="{42886DE8-D40E-7048-D0C2-A2E0615044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>
            <a:extLst>
              <a:ext uri="{FF2B5EF4-FFF2-40B4-BE49-F238E27FC236}">
                <a16:creationId xmlns:a16="http://schemas.microsoft.com/office/drawing/2014/main" xmlns="" id="{FA1F1471-6C52-3126-9E40-0B7BC53425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A4E106-CDF8-234B-895A-DF8B719D89F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1202" name="Rectangle 1026">
            <a:extLst>
              <a:ext uri="{FF2B5EF4-FFF2-40B4-BE49-F238E27FC236}">
                <a16:creationId xmlns:a16="http://schemas.microsoft.com/office/drawing/2014/main" xmlns="" id="{8B5EF71F-BC30-286E-A93C-1E885E07B5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1027">
            <a:extLst>
              <a:ext uri="{FF2B5EF4-FFF2-40B4-BE49-F238E27FC236}">
                <a16:creationId xmlns:a16="http://schemas.microsoft.com/office/drawing/2014/main" xmlns="" id="{069E9A7E-E70C-E868-80A9-530B5B11C0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>
            <a:extLst>
              <a:ext uri="{FF2B5EF4-FFF2-40B4-BE49-F238E27FC236}">
                <a16:creationId xmlns:a16="http://schemas.microsoft.com/office/drawing/2014/main" xmlns="" id="{F35434D5-6878-2856-5506-A557084148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420589-DD82-2944-B6C2-E8B689DC1BDC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2226" name="Rectangle 1026">
            <a:extLst>
              <a:ext uri="{FF2B5EF4-FFF2-40B4-BE49-F238E27FC236}">
                <a16:creationId xmlns:a16="http://schemas.microsoft.com/office/drawing/2014/main" xmlns="" id="{9EE01470-351F-FA77-BCCB-69C0D5FEE3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1027">
            <a:extLst>
              <a:ext uri="{FF2B5EF4-FFF2-40B4-BE49-F238E27FC236}">
                <a16:creationId xmlns:a16="http://schemas.microsoft.com/office/drawing/2014/main" xmlns="" id="{A116634B-6BA3-90C7-4C33-7484650E34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>
            <a:extLst>
              <a:ext uri="{FF2B5EF4-FFF2-40B4-BE49-F238E27FC236}">
                <a16:creationId xmlns:a16="http://schemas.microsoft.com/office/drawing/2014/main" xmlns="" id="{CCD3FB14-F9F7-30BD-D004-9112B12340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6C957F-91BD-034A-88C6-1289CB0005C0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xmlns="" id="{25037CD4-6CD6-8D84-209E-6AC1BC9242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xmlns="" id="{9CA9976C-D9F3-CF23-0772-713DAF2B8F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>
            <a:extLst>
              <a:ext uri="{FF2B5EF4-FFF2-40B4-BE49-F238E27FC236}">
                <a16:creationId xmlns:a16="http://schemas.microsoft.com/office/drawing/2014/main" xmlns="" id="{19A3A485-A9EE-EB51-61F5-2016B54F0D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0C3090-A6DD-104D-B927-72E1BC5267F5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xmlns="" id="{200FFA84-2E83-0100-BC93-B85000260B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xmlns="" id="{50266511-AA35-DB47-84C1-11934A52FF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>
            <a:extLst>
              <a:ext uri="{FF2B5EF4-FFF2-40B4-BE49-F238E27FC236}">
                <a16:creationId xmlns:a16="http://schemas.microsoft.com/office/drawing/2014/main" xmlns="" id="{7A5A3261-39EE-4FA9-312D-E04A731488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24AE4C-891A-F94E-861B-F7088B79594A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xmlns="" id="{E17C0D14-9393-C5E7-E0DF-2071D69AB8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xmlns="" id="{9374F83D-FD3D-9126-6348-00A64D7FDB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A2BDC04-C976-3248-C121-2BB5A178FA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7896" t="241" r="8824" b="-241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152D96-EA59-1A49-FF70-FFF83735A2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CF82ADE-97DB-C0E5-8A22-D03A37A717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18396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714464-3288-BB66-C516-AF414C8A0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CD3B2D0-DB9D-9928-59D0-76F77D6B7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54920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BF79766-B08B-151A-F866-CAE218CB8D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1717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D39E578-BC97-5DC2-2DD8-2D46BA50C1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627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635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F007FA-7E42-F8D6-2341-73D702C43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9EA462-BC39-E308-CBFE-68023B97B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5617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26F1E7-5CBB-30E6-2D63-7A1546227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AEADC5B-EB5F-925A-6BDC-0B8AAA7E8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767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14B4E2-BCED-E652-503B-9A816FDAB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4CC863-37F2-5458-1778-17CB96C526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447800"/>
            <a:ext cx="4191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62BF545-7383-A58D-460E-555C8181C2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91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09248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2C1CD1-884F-68BD-AFBA-179E7AEB9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968E1F2-82C5-2E1E-757A-A2A17199EB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6448757-C722-94FE-E0BD-2C4A4C545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5EE708C-A094-8D87-F2F3-3F191AF7DD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F2FBF73-77E9-E77C-7630-F7F171A7BE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221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0AA82F-C58F-1A83-1F04-F9EA7FCD1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3169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250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C04A05-0593-9EB5-F6AE-7DD704F54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D144D1-1F71-7AF5-0B4C-87B76DBD6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F4D5B92-ABD4-5EE9-B935-FAF095B7DE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83359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6F5366-D2D0-8013-B764-0DA86DF3A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BA45C5C-0108-F0B0-E638-D0A64497C1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BF638E4-CFED-9303-D24B-F92A225290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0287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7A388941-160D-4245-9DA7-8455CE9325FF}"/>
              </a:ext>
            </a:extLst>
          </p:cNvPr>
          <p:cNvGrpSpPr/>
          <p:nvPr userDrawn="1"/>
        </p:nvGrpSpPr>
        <p:grpSpPr>
          <a:xfrm>
            <a:off x="0" y="0"/>
            <a:ext cx="9169400" cy="6858000"/>
            <a:chOff x="0" y="0"/>
            <a:chExt cx="9169400" cy="6858000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xmlns="" id="{66C91821-1FA1-DAD7-C51D-60CD8774ABA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/>
            <a:srcRect l="1311" t="397" r="71034" b="2962"/>
            <a:stretch/>
          </p:blipFill>
          <p:spPr>
            <a:xfrm>
              <a:off x="0" y="0"/>
              <a:ext cx="3941380" cy="6858000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9F82C8F6-8A91-1DAB-332E-55074825D1E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/>
            <a:srcRect l="22937" t="397" r="71034" b="2962"/>
            <a:stretch/>
          </p:blipFill>
          <p:spPr>
            <a:xfrm flipH="1">
              <a:off x="3941380" y="0"/>
              <a:ext cx="1011620" cy="6858000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xmlns="" id="{FC5C19E9-B728-44F0-79EE-A5A81BEE9B1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/>
            <a:srcRect l="12103" r="66510" b="3359"/>
            <a:stretch/>
          </p:blipFill>
          <p:spPr>
            <a:xfrm flipH="1">
              <a:off x="5964620" y="0"/>
              <a:ext cx="3179380" cy="6858000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xmlns="" id="{76B3E12F-303D-C0CB-F72A-A1C12AC7D34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/>
            <a:srcRect l="22936" t="397" r="67974" b="2962"/>
            <a:stretch/>
          </p:blipFill>
          <p:spPr>
            <a:xfrm>
              <a:off x="4953000" y="0"/>
              <a:ext cx="1117600" cy="685800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xmlns="" id="{7C73C7C4-BA0C-5F8C-91E8-06A7868891A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/>
            <a:stretch>
              <a:fillRect/>
            </a:stretch>
          </p:blipFill>
          <p:spPr>
            <a:xfrm>
              <a:off x="6705600" y="4046826"/>
              <a:ext cx="2463800" cy="2790853"/>
            </a:xfrm>
            <a:prstGeom prst="rect">
              <a:avLst/>
            </a:prstGeom>
          </p:spPr>
        </p:pic>
      </p:grpSp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9E15FD90-F264-E702-DEEE-B4DF7753EB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86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C837DFFD-E7AF-4501-3DF2-10CD1FDB65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00200"/>
            <a:ext cx="86868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011893"/>
          </a:solidFill>
          <a:effectLst>
            <a:outerShdw blurRad="50800" dist="63500" dir="2700000" algn="tl" rotWithShape="0">
              <a:schemeClr val="tx1">
                <a:alpha val="40000"/>
              </a:scheme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66FFFF"/>
          </a:solidFill>
          <a:latin typeface="Optima ExtraBlack" panose="02000503060000020004" pitchFamily="2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66FFFF"/>
          </a:solidFill>
          <a:latin typeface="Optima ExtraBlack" panose="02000503060000020004" pitchFamily="2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66FFFF"/>
          </a:solidFill>
          <a:latin typeface="Optima ExtraBlack" panose="02000503060000020004" pitchFamily="2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66FFFF"/>
          </a:solidFill>
          <a:latin typeface="Optima ExtraBlack" panose="02000503060000020004" pitchFamily="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66FFFF"/>
          </a:solidFill>
          <a:latin typeface="Optima ExtraBlack" panose="02000503060000020004" pitchFamily="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66FFFF"/>
          </a:solidFill>
          <a:latin typeface="Optima ExtraBlack" panose="02000503060000020004" pitchFamily="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66FFFF"/>
          </a:solidFill>
          <a:latin typeface="Optima ExtraBlack" panose="02000503060000020004" pitchFamily="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66FFFF"/>
          </a:solidFill>
          <a:latin typeface="Optima ExtraBlack" panose="02000503060000020004" pitchFamily="2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1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1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1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618A3FD6-6B1E-6421-CBF3-5DE222F9E3D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1143000"/>
          </a:xfrm>
          <a:effectLst>
            <a:outerShdw blurRad="50800" dist="38100" dir="2700000" algn="tl" rotWithShape="0">
              <a:schemeClr val="tx1">
                <a:alpha val="75000"/>
              </a:schemeClr>
            </a:outerShdw>
          </a:effectLst>
        </p:spPr>
        <p:txBody>
          <a:bodyPr anchor="ctr"/>
          <a:lstStyle/>
          <a:p>
            <a:r>
              <a:rPr lang="en-US" altLang="en-US" sz="5400" dirty="0">
                <a:solidFill>
                  <a:srgbClr val="73FEFF"/>
                </a:solidFill>
                <a:effectLst/>
              </a:rPr>
              <a:t>Two Wrong Attitudes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3D37F57D-9D31-B494-F789-58EC275AB22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400800" cy="2057400"/>
          </a:xfrm>
        </p:spPr>
        <p:txBody>
          <a:bodyPr/>
          <a:lstStyle/>
          <a:p>
            <a:r>
              <a:rPr lang="en-US" altLang="en-US" sz="4000" i="1" dirty="0"/>
              <a:t>1 Corinthians 12:12-27</a:t>
            </a:r>
            <a:endParaRPr lang="en-US" altLang="en-US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E29EE2ED-F989-36A4-1F29-4DE08EF5DB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US" altLang="en-US" sz="4800" b="1" dirty="0"/>
              <a:t>I Am Not Important</a:t>
            </a:r>
            <a:br>
              <a:rPr lang="en-US" altLang="en-US" sz="4800" b="1" dirty="0"/>
            </a:br>
            <a:r>
              <a:rPr lang="en-US" altLang="en-US" sz="3200" b="1" dirty="0"/>
              <a:t>(1 Corinthians 12:15-19)</a:t>
            </a:r>
            <a:endParaRPr lang="en-US" altLang="en-US" b="1" dirty="0">
              <a:latin typeface="Palatino" pitchFamily="2" charset="77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6B5051F9-4348-9090-3405-EF1CD1ED0B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686800" cy="4572000"/>
          </a:xfrm>
        </p:spPr>
        <p:txBody>
          <a:bodyPr/>
          <a:lstStyle/>
          <a:p>
            <a:r>
              <a:rPr lang="en-US" altLang="en-US" sz="2800" dirty="0"/>
              <a:t>Attitude of discontentment</a:t>
            </a:r>
          </a:p>
          <a:p>
            <a:pPr>
              <a:spcBef>
                <a:spcPts val="1200"/>
              </a:spcBef>
            </a:pPr>
            <a:r>
              <a:rPr lang="en-US" altLang="en-US" sz="2800" dirty="0"/>
              <a:t>God made you what you are </a:t>
            </a:r>
            <a:r>
              <a:rPr lang="en-US" altLang="en-US" sz="2800" dirty="0">
                <a:solidFill>
                  <a:srgbClr val="73FEFF"/>
                </a:solidFill>
              </a:rPr>
              <a:t>Vs. 18</a:t>
            </a:r>
          </a:p>
          <a:p>
            <a:pPr lvl="1">
              <a:spcBef>
                <a:spcPts val="300"/>
              </a:spcBef>
            </a:pPr>
            <a:r>
              <a:rPr lang="en-US" altLang="en-US" sz="2400" dirty="0"/>
              <a:t>By His grace </a:t>
            </a:r>
            <a:r>
              <a:rPr lang="en-US" altLang="en-US" sz="2400" dirty="0">
                <a:solidFill>
                  <a:srgbClr val="73FEFF"/>
                </a:solidFill>
              </a:rPr>
              <a:t>1 Corinthians 15:9-10</a:t>
            </a:r>
          </a:p>
          <a:p>
            <a:pPr lvl="1">
              <a:spcBef>
                <a:spcPts val="300"/>
              </a:spcBef>
            </a:pPr>
            <a:r>
              <a:rPr lang="en-US" altLang="en-US" sz="2400" dirty="0"/>
              <a:t>Do you think God made a mistake?</a:t>
            </a:r>
          </a:p>
          <a:p>
            <a:pPr>
              <a:spcBef>
                <a:spcPts val="1200"/>
              </a:spcBef>
            </a:pPr>
            <a:r>
              <a:rPr lang="en-US" altLang="en-US" sz="2800" dirty="0"/>
              <a:t>It takes all of us to be complete</a:t>
            </a:r>
          </a:p>
          <a:p>
            <a:pPr lvl="1">
              <a:spcBef>
                <a:spcPts val="300"/>
              </a:spcBef>
            </a:pPr>
            <a:r>
              <a:rPr lang="en-US" altLang="en-US" sz="2400" dirty="0"/>
              <a:t>Body cannot be one big eye! </a:t>
            </a:r>
            <a:r>
              <a:rPr lang="en-US" altLang="en-US" sz="2400" dirty="0">
                <a:solidFill>
                  <a:srgbClr val="73FEFF"/>
                </a:solidFill>
              </a:rPr>
              <a:t>1 Corinthians 12:19</a:t>
            </a:r>
          </a:p>
          <a:p>
            <a:pPr lvl="1">
              <a:spcBef>
                <a:spcPts val="300"/>
              </a:spcBef>
            </a:pPr>
            <a:r>
              <a:rPr lang="en-US" altLang="en-US" sz="2400" dirty="0"/>
              <a:t>Every joint supplies what is needed </a:t>
            </a:r>
            <a:r>
              <a:rPr lang="en-US" altLang="en-US" sz="2400" dirty="0">
                <a:solidFill>
                  <a:srgbClr val="73FEFF"/>
                </a:solidFill>
              </a:rPr>
              <a:t>Ephesians 4:16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 dir="lu"/>
      </p:transition>
    </mc:Choice>
    <mc:Fallback xmlns="">
      <p:transition spd="slow">
        <p:pull dir="l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xmlns="" id="{74D1D940-2265-FAD9-34F4-E6617E2064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b="1" dirty="0"/>
              <a:t>Advice to the Discontent</a:t>
            </a:r>
            <a:endParaRPr lang="en-US" altLang="en-US" dirty="0">
              <a:latin typeface="Palatino" pitchFamily="2" charset="77"/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62763912-454C-085A-559F-E18C064CC9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5720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dirty="0"/>
              <a:t>Stop complaining </a:t>
            </a:r>
            <a:r>
              <a:rPr lang="en-US" altLang="en-US" dirty="0">
                <a:solidFill>
                  <a:srgbClr val="73FEFF"/>
                </a:solidFill>
              </a:rPr>
              <a:t>Philippians 2:14</a:t>
            </a:r>
          </a:p>
          <a:p>
            <a:pPr>
              <a:spcBef>
                <a:spcPts val="1200"/>
              </a:spcBef>
            </a:pPr>
            <a:r>
              <a:rPr lang="en-US" altLang="en-US" dirty="0"/>
              <a:t>Be content </a:t>
            </a:r>
            <a:r>
              <a:rPr lang="en-US" altLang="en-US" dirty="0">
                <a:solidFill>
                  <a:srgbClr val="73FEFF"/>
                </a:solidFill>
              </a:rPr>
              <a:t>1 Timothy 6:6</a:t>
            </a:r>
          </a:p>
          <a:p>
            <a:pPr>
              <a:spcBef>
                <a:spcPts val="1200"/>
              </a:spcBef>
            </a:pPr>
            <a:r>
              <a:rPr lang="en-US" altLang="en-US" dirty="0"/>
              <a:t>Positive self-examination </a:t>
            </a:r>
            <a:r>
              <a:rPr lang="en-US" altLang="en-US" dirty="0">
                <a:solidFill>
                  <a:srgbClr val="73FEFF"/>
                </a:solidFill>
              </a:rPr>
              <a:t>2 Cor. 13:5</a:t>
            </a:r>
          </a:p>
          <a:p>
            <a:pPr>
              <a:spcBef>
                <a:spcPts val="1200"/>
              </a:spcBef>
            </a:pPr>
            <a:r>
              <a:rPr lang="en-US" altLang="en-US" dirty="0"/>
              <a:t>Get busy using abilities you do have </a:t>
            </a:r>
            <a:r>
              <a:rPr lang="en-US" altLang="en-US" dirty="0">
                <a:solidFill>
                  <a:srgbClr val="73FEFF"/>
                </a:solidFill>
              </a:rPr>
              <a:t>2 Corinthians 8:12</a:t>
            </a:r>
          </a:p>
          <a:p>
            <a:pPr>
              <a:spcBef>
                <a:spcPts val="1200"/>
              </a:spcBef>
            </a:pPr>
            <a:r>
              <a:rPr lang="en-US" altLang="en-US" dirty="0"/>
              <a:t>God sent Jesus to redeem YOU!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5FB0BA7F-0F30-BD37-050F-B0BBC79233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US" altLang="en-US" sz="4800" b="1" dirty="0"/>
              <a:t>I Am So Important</a:t>
            </a:r>
            <a:br>
              <a:rPr lang="en-US" altLang="en-US" sz="4800" b="1" dirty="0"/>
            </a:br>
            <a:r>
              <a:rPr lang="en-US" altLang="en-US" sz="3200" b="1" dirty="0"/>
              <a:t>(1 Corinthians 12:20-27)</a:t>
            </a:r>
            <a:endParaRPr lang="en-US" altLang="en-US" b="1" dirty="0">
              <a:latin typeface="Palatino" pitchFamily="2" charset="77"/>
            </a:endParaRP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96C5C82A-0656-DCF0-4A69-EC76B1D692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534400" cy="4419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en-US" sz="3000" dirty="0"/>
              <a:t>Attitude of arrogance</a:t>
            </a:r>
          </a:p>
          <a:p>
            <a:pPr lvl="1">
              <a:spcBef>
                <a:spcPts val="0"/>
              </a:spcBef>
            </a:pPr>
            <a:r>
              <a:rPr lang="en-US" altLang="en-US" dirty="0"/>
              <a:t>It’s the Lord’s body, not my body or your body</a:t>
            </a:r>
          </a:p>
          <a:p>
            <a:pPr lvl="1">
              <a:spcBef>
                <a:spcPts val="0"/>
              </a:spcBef>
            </a:pPr>
            <a:r>
              <a:rPr lang="en-US" altLang="en-US" dirty="0"/>
              <a:t>Each member needs the others </a:t>
            </a:r>
            <a:r>
              <a:rPr lang="en-US" altLang="en-US" dirty="0">
                <a:solidFill>
                  <a:srgbClr val="73FEFF"/>
                </a:solidFill>
              </a:rPr>
              <a:t>Vs. 21</a:t>
            </a:r>
          </a:p>
          <a:p>
            <a:pPr>
              <a:spcBef>
                <a:spcPts val="600"/>
              </a:spcBef>
            </a:pPr>
            <a:r>
              <a:rPr lang="en-US" altLang="en-US" sz="3000" dirty="0"/>
              <a:t>Who made you different than the rest? </a:t>
            </a:r>
            <a:r>
              <a:rPr lang="en-US" altLang="en-US" sz="3000" dirty="0">
                <a:solidFill>
                  <a:srgbClr val="73FEFF"/>
                </a:solidFill>
              </a:rPr>
              <a:t>1 Corinthians 4:7</a:t>
            </a:r>
          </a:p>
          <a:p>
            <a:pPr>
              <a:spcBef>
                <a:spcPts val="600"/>
              </a:spcBef>
            </a:pPr>
            <a:r>
              <a:rPr lang="en-US" altLang="en-US" sz="3000" dirty="0"/>
              <a:t>God gave it to you </a:t>
            </a:r>
            <a:r>
              <a:rPr lang="en-US" altLang="en-US" sz="3000" dirty="0">
                <a:solidFill>
                  <a:srgbClr val="73FEFF"/>
                </a:solidFill>
              </a:rPr>
              <a:t>Vs. 18;  James 1:17-18</a:t>
            </a:r>
          </a:p>
          <a:p>
            <a:pPr>
              <a:spcBef>
                <a:spcPts val="600"/>
              </a:spcBef>
            </a:pPr>
            <a:r>
              <a:rPr lang="en-US" altLang="en-US" sz="3000" dirty="0"/>
              <a:t>Doesn’t make you better, just different </a:t>
            </a:r>
            <a:r>
              <a:rPr lang="en-US" altLang="en-US" sz="3000" dirty="0">
                <a:solidFill>
                  <a:srgbClr val="73FEFF"/>
                </a:solidFill>
              </a:rPr>
              <a:t>Vs. 13; Galatians 3:28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xmlns="" id="{B74240DF-92AC-5C44-DFB8-4969697FA1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r>
              <a:rPr lang="en-US" altLang="en-US" sz="4800" b="1" dirty="0"/>
              <a:t>Advice to the Arrogant</a:t>
            </a:r>
            <a:endParaRPr lang="en-US" altLang="en-US" dirty="0">
              <a:latin typeface="Palatino" pitchFamily="2" charset="77"/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xmlns="" id="{7CA2889C-C024-284E-CF44-6C90162F9A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599" y="1600200"/>
            <a:ext cx="8686800" cy="45720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sz="2800" dirty="0"/>
              <a:t>Stop being ungrateful </a:t>
            </a:r>
            <a:r>
              <a:rPr lang="en-US" altLang="en-US" sz="2800" dirty="0">
                <a:solidFill>
                  <a:srgbClr val="73FEFF"/>
                </a:solidFill>
              </a:rPr>
              <a:t>Romans 1:21-22</a:t>
            </a:r>
          </a:p>
          <a:p>
            <a:pPr>
              <a:spcBef>
                <a:spcPts val="1200"/>
              </a:spcBef>
            </a:pPr>
            <a:r>
              <a:rPr lang="en-US" altLang="en-US" sz="2800" dirty="0"/>
              <a:t>Start giving God the glory </a:t>
            </a:r>
            <a:r>
              <a:rPr lang="en-US" altLang="en-US" sz="2800" dirty="0">
                <a:solidFill>
                  <a:srgbClr val="73FEFF"/>
                </a:solidFill>
              </a:rPr>
              <a:t>1 Corinthians 10:31</a:t>
            </a:r>
          </a:p>
          <a:p>
            <a:pPr>
              <a:spcBef>
                <a:spcPts val="1200"/>
              </a:spcBef>
            </a:pPr>
            <a:r>
              <a:rPr lang="en-US" altLang="en-US" sz="2800"/>
              <a:t>Don’t flaunt it; use it </a:t>
            </a:r>
            <a:r>
              <a:rPr lang="en-US" altLang="en-US" sz="2800">
                <a:solidFill>
                  <a:srgbClr val="73FEFF"/>
                </a:solidFill>
              </a:rPr>
              <a:t>Romans 12:3-8</a:t>
            </a:r>
          </a:p>
          <a:p>
            <a:pPr>
              <a:spcBef>
                <a:spcPts val="1200"/>
              </a:spcBef>
            </a:pPr>
            <a:r>
              <a:rPr lang="en-US" altLang="en-US" sz="2800"/>
              <a:t>Realize </a:t>
            </a:r>
            <a:r>
              <a:rPr lang="en-US" altLang="en-US" sz="2800" dirty="0"/>
              <a:t>you need your brethren </a:t>
            </a:r>
            <a:r>
              <a:rPr lang="en-US" altLang="en-US" sz="2800" dirty="0">
                <a:solidFill>
                  <a:srgbClr val="73FEFF"/>
                </a:solidFill>
              </a:rPr>
              <a:t>1 Cor. 12:22</a:t>
            </a:r>
          </a:p>
          <a:p>
            <a:pPr>
              <a:spcBef>
                <a:spcPts val="1200"/>
              </a:spcBef>
            </a:pPr>
            <a:r>
              <a:rPr lang="en-US" altLang="en-US" sz="2800" dirty="0"/>
              <a:t>Give attention to the “less honorable” members </a:t>
            </a:r>
            <a:r>
              <a:rPr lang="en-US" altLang="en-US" sz="2800" dirty="0">
                <a:solidFill>
                  <a:srgbClr val="73FEFF"/>
                </a:solidFill>
              </a:rPr>
              <a:t>1 Corinthians 12:23</a:t>
            </a:r>
          </a:p>
          <a:p>
            <a:pPr>
              <a:spcBef>
                <a:spcPts val="1200"/>
              </a:spcBef>
            </a:pPr>
            <a:r>
              <a:rPr lang="en-US" altLang="en-US" sz="2800" dirty="0"/>
              <a:t>God sent Jesus to redeem your brethren!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xmlns="" id="{FCAEE87C-394B-6491-B16F-6C69AA2B0E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altLang="en-US" sz="5400" b="1" dirty="0"/>
              <a:t>Conclusion</a:t>
            </a:r>
            <a:endParaRPr lang="en-US" altLang="en-US" sz="4800" dirty="0">
              <a:latin typeface="Palatino" pitchFamily="2" charset="77"/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xmlns="" id="{EAB7063A-BE30-724B-187B-83BABB9015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686800" cy="3657600"/>
          </a:xfrm>
        </p:spPr>
        <p:txBody>
          <a:bodyPr/>
          <a:lstStyle/>
          <a:p>
            <a:pPr algn="ctr">
              <a:lnSpc>
                <a:spcPct val="110000"/>
              </a:lnSpc>
              <a:spcBef>
                <a:spcPct val="40000"/>
              </a:spcBef>
              <a:buFontTx/>
              <a:buNone/>
            </a:pPr>
            <a:r>
              <a:rPr lang="en-US" altLang="en-US" dirty="0"/>
              <a:t>We all need each other</a:t>
            </a:r>
          </a:p>
          <a:p>
            <a:pPr algn="ctr">
              <a:lnSpc>
                <a:spcPct val="110000"/>
              </a:lnSpc>
              <a:spcBef>
                <a:spcPct val="40000"/>
              </a:spcBef>
              <a:buFontTx/>
              <a:buNone/>
            </a:pPr>
            <a:r>
              <a:rPr lang="en-US" altLang="en-US" dirty="0"/>
              <a:t>Find our place in the body of Christ</a:t>
            </a:r>
          </a:p>
          <a:p>
            <a:pPr algn="ctr">
              <a:lnSpc>
                <a:spcPct val="110000"/>
              </a:lnSpc>
              <a:spcBef>
                <a:spcPct val="40000"/>
              </a:spcBef>
              <a:buFontTx/>
              <a:buNone/>
            </a:pPr>
            <a:r>
              <a:rPr lang="en-US" altLang="en-US" dirty="0"/>
              <a:t>The God who saves also judges!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fade thruBlk="1"/>
      </p:transition>
    </mc:Choice>
    <mc:Fallback xmlns="">
      <p:transition spd="slow">
        <p:fade thruBlk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3" presetID="1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 autoUpdateAnimBg="0" advAuto="200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xmlns="" id="{58A3000E-E5D1-AD0A-D829-1FF9E7DE4B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838200"/>
          </a:xfrm>
        </p:spPr>
        <p:txBody>
          <a:bodyPr/>
          <a:lstStyle/>
          <a:p>
            <a:r>
              <a:rPr lang="en-US" altLang="en-US" sz="4200" b="1" dirty="0"/>
              <a:t>What Must I Do To Be Saved?</a:t>
            </a:r>
            <a:endParaRPr lang="en-US" altLang="en-US" sz="4200" dirty="0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xmlns="" id="{DB9995E1-E202-6301-ED22-E7BD4405DD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10600" cy="5105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005247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en-US" altLang="en-US" sz="3400" i="1" dirty="0"/>
              <a:t>You </a:t>
            </a:r>
            <a:r>
              <a:rPr lang="en-US" altLang="en-US" sz="3400" dirty="0">
                <a:solidFill>
                  <a:srgbClr val="FFC000"/>
                </a:solidFill>
                <a:latin typeface="Capitals" pitchFamily="2" charset="0"/>
              </a:rPr>
              <a:t>believe</a:t>
            </a:r>
            <a:r>
              <a:rPr lang="en-US" altLang="en-US" sz="3400" i="1" dirty="0"/>
              <a:t> in God, believe also in Me. </a:t>
            </a:r>
            <a:r>
              <a:rPr lang="en-US" altLang="en-US" sz="3400" dirty="0">
                <a:solidFill>
                  <a:srgbClr val="73FEFF"/>
                </a:solidFill>
              </a:rPr>
              <a:t>John 14:1</a:t>
            </a:r>
            <a:endParaRPr lang="en-US" altLang="en-US" sz="3400" i="1" dirty="0">
              <a:solidFill>
                <a:srgbClr val="73FEFF"/>
              </a:solidFill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en-US" altLang="en-US" sz="3400" i="1" dirty="0"/>
              <a:t>Unless you </a:t>
            </a:r>
            <a:r>
              <a:rPr lang="en-US" altLang="en-US" sz="3400" dirty="0">
                <a:solidFill>
                  <a:srgbClr val="FFC000"/>
                </a:solidFill>
                <a:latin typeface="Capitals" pitchFamily="2" charset="0"/>
              </a:rPr>
              <a:t>repent</a:t>
            </a:r>
            <a:r>
              <a:rPr lang="en-US" altLang="en-US" sz="3400" i="1" dirty="0"/>
              <a:t>, you likewise will perish. </a:t>
            </a:r>
            <a:r>
              <a:rPr lang="en-US" altLang="en-US" sz="3400" dirty="0">
                <a:solidFill>
                  <a:srgbClr val="73FEFF"/>
                </a:solidFill>
              </a:rPr>
              <a:t>Luke 13:3 </a:t>
            </a:r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en-US" altLang="en-US" sz="3400" dirty="0">
                <a:solidFill>
                  <a:srgbClr val="FFC000"/>
                </a:solidFill>
                <a:latin typeface="Capitals" pitchFamily="2" charset="0"/>
              </a:rPr>
              <a:t>Confess</a:t>
            </a:r>
            <a:r>
              <a:rPr lang="en-US" altLang="en-US" sz="3400" i="1" dirty="0"/>
              <a:t> Me before men, I’ll confess you before My Father. </a:t>
            </a:r>
            <a:r>
              <a:rPr lang="en-US" altLang="en-US" sz="3400" dirty="0">
                <a:solidFill>
                  <a:srgbClr val="73FEFF"/>
                </a:solidFill>
              </a:rPr>
              <a:t>Matthew 10:32</a:t>
            </a:r>
            <a:r>
              <a:rPr lang="en-US" altLang="en-US" sz="3400" dirty="0"/>
              <a:t> </a:t>
            </a:r>
            <a:endParaRPr lang="en-US" altLang="en-US" sz="3400" i="1" dirty="0"/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en-US" altLang="en-US" sz="3400" i="1" dirty="0"/>
              <a:t>He that believes and is </a:t>
            </a:r>
            <a:r>
              <a:rPr lang="en-US" altLang="en-US" sz="3400" dirty="0">
                <a:solidFill>
                  <a:srgbClr val="FFC000"/>
                </a:solidFill>
                <a:latin typeface="Capitals" pitchFamily="2" charset="0"/>
              </a:rPr>
              <a:t>baptized</a:t>
            </a:r>
            <a:r>
              <a:rPr lang="en-US" altLang="en-US" sz="3400" i="1" dirty="0"/>
              <a:t> shall </a:t>
            </a:r>
            <a:br>
              <a:rPr lang="en-US" altLang="en-US" sz="3400" i="1" dirty="0"/>
            </a:br>
            <a:r>
              <a:rPr lang="en-US" altLang="en-US" sz="3400" i="1" dirty="0"/>
              <a:t>be saved</a:t>
            </a:r>
            <a:r>
              <a:rPr lang="en-US" altLang="en-US" sz="3400" i="1" dirty="0">
                <a:solidFill>
                  <a:srgbClr val="73FEFF"/>
                </a:solidFill>
              </a:rPr>
              <a:t> </a:t>
            </a:r>
            <a:r>
              <a:rPr lang="en-US" altLang="en-US" sz="3400" dirty="0">
                <a:solidFill>
                  <a:srgbClr val="73FEFF"/>
                </a:solidFill>
              </a:rPr>
              <a:t>Mark 16:16 </a:t>
            </a:r>
            <a:endParaRPr lang="en-US" altLang="en-US" sz="3400" i="1" dirty="0">
              <a:solidFill>
                <a:srgbClr val="73FEFF"/>
              </a:solidFill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en-US" altLang="en-US" sz="3400" dirty="0">
                <a:solidFill>
                  <a:srgbClr val="FFC000"/>
                </a:solidFill>
                <a:latin typeface="Capitals" pitchFamily="2" charset="0"/>
              </a:rPr>
              <a:t>Be faithful</a:t>
            </a:r>
            <a:r>
              <a:rPr lang="en-US" altLang="en-US" sz="3400" dirty="0"/>
              <a:t> </a:t>
            </a:r>
            <a:r>
              <a:rPr lang="en-US" altLang="en-US" sz="3400" i="1" dirty="0"/>
              <a:t>unto death... </a:t>
            </a:r>
            <a:r>
              <a:rPr lang="en-US" altLang="en-US" sz="3400" dirty="0">
                <a:solidFill>
                  <a:srgbClr val="73FEFF"/>
                </a:solidFill>
              </a:rPr>
              <a:t>Revelation 2:10</a:t>
            </a:r>
            <a:r>
              <a:rPr lang="en-US" altLang="en-US" sz="3400" dirty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 autoUpdateAnimBg="0" advAuto="100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Optima ExtraBlack"/>
        <a:ea typeface=""/>
        <a:cs typeface=""/>
      </a:majorFont>
      <a:minorFont>
        <a:latin typeface="Baskerville Semi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2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235</Words>
  <Application>Microsoft Macintosh PowerPoint</Application>
  <PresentationFormat>On-screen Show (4:3)</PresentationFormat>
  <Paragraphs>47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Baskerville Semibold</vt:lpstr>
      <vt:lpstr>Capitals</vt:lpstr>
      <vt:lpstr>Optima ExtraBlack</vt:lpstr>
      <vt:lpstr>Palatino</vt:lpstr>
      <vt:lpstr>Times</vt:lpstr>
      <vt:lpstr>Arial</vt:lpstr>
      <vt:lpstr>Blank Presentation</vt:lpstr>
      <vt:lpstr>Two Wrong Attitudes</vt:lpstr>
      <vt:lpstr>I Am Not Important (1 Corinthians 12:15-19)</vt:lpstr>
      <vt:lpstr>Advice to the Discontent</vt:lpstr>
      <vt:lpstr>I Am So Important (1 Corinthians 12:20-27)</vt:lpstr>
      <vt:lpstr>Advice to the Arrogant</vt:lpstr>
      <vt:lpstr>Conclusion</vt:lpstr>
      <vt:lpstr>What Must I Do To Be Saved?</vt:lpstr>
    </vt:vector>
  </TitlesOfParts>
  <Company>church of Christ at Galena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 Wrong Attitudes</dc:title>
  <dc:creator>Simon Harris</dc:creator>
  <cp:lastModifiedBy>Microsoft Office User</cp:lastModifiedBy>
  <cp:revision>47</cp:revision>
  <dcterms:created xsi:type="dcterms:W3CDTF">2006-02-22T19:21:30Z</dcterms:created>
  <dcterms:modified xsi:type="dcterms:W3CDTF">2022-11-14T22:15:10Z</dcterms:modified>
</cp:coreProperties>
</file>