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3"/>
  </p:notesMasterIdLst>
  <p:sldIdLst>
    <p:sldId id="257" r:id="rId2"/>
    <p:sldId id="261" r:id="rId3"/>
    <p:sldId id="263" r:id="rId4"/>
    <p:sldId id="264" r:id="rId5"/>
    <p:sldId id="265" r:id="rId6"/>
    <p:sldId id="266" r:id="rId7"/>
    <p:sldId id="267" r:id="rId8"/>
    <p:sldId id="262" r:id="rId9"/>
    <p:sldId id="268" r:id="rId10"/>
    <p:sldId id="270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00FF00"/>
    <a:srgbClr val="7400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3" autoAdjust="0"/>
  </p:normalViewPr>
  <p:slideViewPr>
    <p:cSldViewPr snapToGrid="0" snapToObjects="1">
      <p:cViewPr varScale="1">
        <p:scale>
          <a:sx n="96" d="100"/>
          <a:sy n="96" d="100"/>
        </p:scale>
        <p:origin x="15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930AF-5592-4A4C-A9A0-0F454C0DB871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A5C5C-8423-4D44-B991-937F25FFB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3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9AEAC-05E0-EB42-9F56-E8821A6E54C4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3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7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3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1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9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1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4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9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2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3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40" y="137160"/>
            <a:ext cx="745334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1600200"/>
            <a:ext cx="74533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C8472-45F1-F140-9A10-A15BF90D8FE7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9EA10-3F9F-344A-958B-853245A1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3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63500" dist="50800" dir="2700000" algn="tl" rotWithShape="0">
              <a:srgbClr val="000000"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kern="1200">
          <a:solidFill>
            <a:schemeClr val="tx1"/>
          </a:solidFill>
          <a:effectLst>
            <a:outerShdw blurRad="63500" dist="38100" dir="2700000" algn="tl" rotWithShape="0">
              <a:srgbClr val="000000">
                <a:alpha val="6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1" kern="1200">
          <a:solidFill>
            <a:schemeClr val="tx1"/>
          </a:solidFill>
          <a:effectLst>
            <a:outerShdw blurRad="63500" dist="38100" dir="2700000" algn="tl" rotWithShape="0">
              <a:srgbClr val="000000">
                <a:alpha val="60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1" kern="1200">
          <a:solidFill>
            <a:schemeClr val="tx1"/>
          </a:solidFill>
          <a:effectLst>
            <a:outerShdw blurRad="63500" dist="38100" dir="2700000" algn="tl" rotWithShape="0">
              <a:srgbClr val="000000">
                <a:alpha val="60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1" kern="1200">
          <a:solidFill>
            <a:schemeClr val="tx1"/>
          </a:solidFill>
          <a:effectLst>
            <a:outerShdw blurRad="63500" dist="38100" dir="2700000" algn="tl" rotWithShape="0">
              <a:srgbClr val="000000">
                <a:alpha val="60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1" kern="1200">
          <a:solidFill>
            <a:schemeClr val="tx1"/>
          </a:solidFill>
          <a:effectLst>
            <a:outerShdw blurRad="63500" dist="38100" dir="2700000" algn="tl" rotWithShape="0">
              <a:srgbClr val="000000">
                <a:alpha val="6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808000"/>
                </a:solidFill>
              </a:rPr>
              <a:t>Act Like Brothers</a:t>
            </a:r>
            <a:endParaRPr lang="en-US" sz="54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5164"/>
          </a:xfrm>
        </p:spPr>
        <p:txBody>
          <a:bodyPr>
            <a:normAutofit/>
          </a:bodyPr>
          <a:lstStyle/>
          <a:p>
            <a:pPr lvl="0"/>
            <a:r>
              <a:rPr lang="en-US" sz="3600" b="1" i="1" dirty="0">
                <a:solidFill>
                  <a:srgbClr val="740000"/>
                </a:solidFill>
              </a:rPr>
              <a:t>1 Peter 3:8-12</a:t>
            </a:r>
            <a:endParaRPr lang="en-US" sz="3600" dirty="0">
              <a:solidFill>
                <a:srgbClr val="74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871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259FD9F-E4B8-A644-9EDA-F82A5256B8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5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964" y="228600"/>
            <a:ext cx="7381435" cy="914400"/>
          </a:xfrm>
          <a:effectLst/>
        </p:spPr>
        <p:txBody>
          <a:bodyPr/>
          <a:lstStyle/>
          <a:p>
            <a:r>
              <a:rPr lang="en-US" sz="3400" b="1" dirty="0">
                <a:solidFill>
                  <a:srgbClr val="808000"/>
                </a:solidFill>
              </a:rPr>
              <a:t>What Must I Do To Be Saved?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2414" y="1219200"/>
            <a:ext cx="723298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800"/>
              </a:spcBef>
              <a:buFont typeface="Monotype Sorts" charset="0"/>
              <a:buNone/>
            </a:pP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You</a:t>
            </a:r>
            <a:r>
              <a:rPr lang="en-US" sz="3000" b="1" i="1" dirty="0"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  <a:r>
              <a:rPr lang="en-US" sz="3000" b="1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Capitals" charset="0"/>
              </a:rPr>
              <a:t>believe</a:t>
            </a:r>
            <a:r>
              <a:rPr lang="en-US" sz="3000" b="1" i="1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in God, believe also in Me.</a:t>
            </a:r>
            <a:r>
              <a:rPr lang="en-US" sz="3000" b="1" i="1" dirty="0"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  <a:r>
              <a:rPr lang="en-US" sz="3000" b="1" dirty="0">
                <a:solidFill>
                  <a:srgbClr val="FF8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John 14:1 </a:t>
            </a:r>
            <a:endParaRPr lang="en-US" sz="3000" b="1" i="1" dirty="0">
              <a:solidFill>
                <a:srgbClr val="FF8000"/>
              </a:solidFill>
              <a:effectLst>
                <a:outerShdw blurRad="63500" dist="50800" dir="2700000" algn="tl" rotWithShape="0">
                  <a:srgbClr val="000000">
                    <a:alpha val="75000"/>
                  </a:srgbClr>
                </a:outerShdw>
              </a:effectLst>
              <a:latin typeface="Baskerville SemiBold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Font typeface="Monotype Sorts" charset="0"/>
              <a:buNone/>
            </a:pP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Unless you </a:t>
            </a:r>
            <a:r>
              <a:rPr lang="en-US" sz="3000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Capitals" charset="0"/>
              </a:rPr>
              <a:t>repent</a:t>
            </a:r>
            <a:r>
              <a:rPr lang="en-US" sz="3000" b="1" i="1" dirty="0"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,</a:t>
            </a: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 you likewise will perish.</a:t>
            </a:r>
            <a:r>
              <a:rPr lang="en-US" sz="3000" b="1" i="1" dirty="0"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  <a:r>
              <a:rPr lang="en-US" sz="3000" dirty="0">
                <a:solidFill>
                  <a:srgbClr val="FF8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Luke 13:3</a:t>
            </a:r>
            <a:r>
              <a:rPr lang="en-US" sz="3000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Monotype Sorts" charset="0"/>
              <a:buNone/>
            </a:pPr>
            <a:r>
              <a:rPr lang="en-US" sz="3000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Capitals" charset="0"/>
              </a:rPr>
              <a:t>Confess</a:t>
            </a: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 Me before men, and I’ll confess you before My Father. </a:t>
            </a:r>
            <a:r>
              <a:rPr lang="en-US" sz="3000" dirty="0">
                <a:solidFill>
                  <a:srgbClr val="FF8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Matthew 10:32</a:t>
            </a:r>
            <a:r>
              <a:rPr lang="en-US" sz="3000" dirty="0">
                <a:solidFill>
                  <a:srgbClr val="FF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Monotype Sorts" charset="0"/>
              <a:buNone/>
            </a:pP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He </a:t>
            </a:r>
            <a:r>
              <a:rPr lang="en-US" sz="3000" i="1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that believes </a:t>
            </a: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and is </a:t>
            </a:r>
            <a:r>
              <a:rPr lang="en-US" sz="3000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Capitals" charset="0"/>
              </a:rPr>
              <a:t>baptized</a:t>
            </a: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 shall be saved </a:t>
            </a:r>
            <a:r>
              <a:rPr lang="en-US" sz="3000" dirty="0">
                <a:solidFill>
                  <a:srgbClr val="FF8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Mark 16:16 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Monotype Sorts" charset="0"/>
              <a:buNone/>
            </a:pPr>
            <a:r>
              <a:rPr lang="en-US" sz="3000" dirty="0">
                <a:solidFill>
                  <a:srgbClr val="00FF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Capitals" charset="0"/>
              </a:rPr>
              <a:t>Be faithful</a:t>
            </a:r>
            <a:r>
              <a:rPr lang="en-US" sz="3000" i="1" dirty="0">
                <a:solidFill>
                  <a:srgbClr val="740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</a:rPr>
              <a:t> unto death...</a:t>
            </a:r>
            <a:r>
              <a:rPr lang="en-US" sz="3000" b="1" i="1" dirty="0"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 </a:t>
            </a:r>
            <a:r>
              <a:rPr lang="en-US" sz="3000" dirty="0">
                <a:solidFill>
                  <a:srgbClr val="FF8000"/>
                </a:solidFill>
                <a:effectLst>
                  <a:outerShdw blurRad="63500" dist="50800" dir="2700000" algn="tl" rotWithShape="0">
                    <a:srgbClr val="000000">
                      <a:alpha val="75000"/>
                    </a:srgbClr>
                  </a:outerShdw>
                </a:effectLst>
                <a:latin typeface="Baskerville SemiBold" charset="0"/>
              </a:rPr>
              <a:t>Rev. 2:10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 thruBlk="1"/>
      </p:transition>
    </mc:Choice>
    <mc:Fallback xmlns="">
      <p:transition xmlns:p14="http://schemas.microsoft.com/office/powerpoint/2010/main"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 autoUpdateAnimBg="0" advAuto="2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8" y="274638"/>
            <a:ext cx="7286234" cy="100690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808000"/>
                </a:solidFill>
              </a:rPr>
              <a:t>Brotherly Conduct</a:t>
            </a:r>
            <a:br>
              <a:rPr lang="en-US" b="1" dirty="0">
                <a:solidFill>
                  <a:srgbClr val="808000"/>
                </a:solidFill>
              </a:rPr>
            </a:br>
            <a:r>
              <a:rPr lang="en-US" sz="3600" b="1" dirty="0">
                <a:solidFill>
                  <a:srgbClr val="808000"/>
                </a:solidFill>
              </a:rPr>
              <a:t>(I Peter 3:8-9</a:t>
            </a:r>
            <a:r>
              <a:rPr lang="en-US" sz="3600" b="1" i="1" dirty="0">
                <a:solidFill>
                  <a:srgbClr val="808000"/>
                </a:solidFill>
              </a:rPr>
              <a:t>a</a:t>
            </a:r>
            <a:r>
              <a:rPr lang="en-US" sz="3600" b="1" dirty="0">
                <a:solidFill>
                  <a:srgbClr val="808000"/>
                </a:solidFill>
              </a:rPr>
              <a:t>)</a:t>
            </a:r>
            <a:endParaRPr lang="en-US" sz="36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900"/>
              </a:spcBef>
            </a:pPr>
            <a:r>
              <a:rPr lang="en-US" sz="2800" b="1" i="1" dirty="0">
                <a:solidFill>
                  <a:srgbClr val="740000"/>
                </a:solidFill>
              </a:rPr>
              <a:t>All of you, be of one mind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United in spirit with one another</a:t>
            </a:r>
          </a:p>
          <a:p>
            <a:pPr lvl="1">
              <a:spcBef>
                <a:spcPts val="300"/>
              </a:spcBef>
            </a:pPr>
            <a:r>
              <a:rPr lang="en-US" sz="2400" dirty="0">
                <a:solidFill>
                  <a:srgbClr val="740000"/>
                </a:solidFill>
              </a:rPr>
              <a:t>Same c</a:t>
            </a:r>
            <a:r>
              <a:rPr lang="en-US" sz="2400" b="1" dirty="0">
                <a:solidFill>
                  <a:srgbClr val="740000"/>
                </a:solidFill>
              </a:rPr>
              <a:t>are &amp; devotion for one another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Mind of Christ </a:t>
            </a:r>
            <a:r>
              <a:rPr lang="en-US" sz="2400" b="1" dirty="0">
                <a:solidFill>
                  <a:srgbClr val="808000"/>
                </a:solidFill>
              </a:rPr>
              <a:t>Philippians 2:5</a:t>
            </a:r>
          </a:p>
        </p:txBody>
      </p:sp>
    </p:spTree>
    <p:extLst>
      <p:ext uri="{BB962C8B-B14F-4D97-AF65-F5344CB8AC3E}">
        <p14:creationId xmlns:p14="http://schemas.microsoft.com/office/powerpoint/2010/main" val="426187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8" y="274638"/>
            <a:ext cx="7286234" cy="100690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808000"/>
                </a:solidFill>
              </a:rPr>
              <a:t>Brotherly Conduct</a:t>
            </a:r>
            <a:br>
              <a:rPr lang="en-US" b="1" dirty="0">
                <a:solidFill>
                  <a:srgbClr val="808000"/>
                </a:solidFill>
              </a:rPr>
            </a:br>
            <a:r>
              <a:rPr lang="en-US" sz="3600" b="1" dirty="0">
                <a:solidFill>
                  <a:srgbClr val="808000"/>
                </a:solidFill>
              </a:rPr>
              <a:t>(I Peter 3:8-9</a:t>
            </a:r>
            <a:r>
              <a:rPr lang="en-US" sz="3600" b="1" i="1" dirty="0">
                <a:solidFill>
                  <a:srgbClr val="808000"/>
                </a:solidFill>
              </a:rPr>
              <a:t>a</a:t>
            </a:r>
            <a:r>
              <a:rPr lang="en-US" sz="3600" b="1" dirty="0">
                <a:solidFill>
                  <a:srgbClr val="808000"/>
                </a:solidFill>
              </a:rPr>
              <a:t>)</a:t>
            </a:r>
            <a:endParaRPr lang="en-US" sz="36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900"/>
              </a:spcBef>
            </a:pPr>
            <a:r>
              <a:rPr lang="en-US" sz="2800" b="1" i="1" dirty="0">
                <a:solidFill>
                  <a:srgbClr val="740000"/>
                </a:solidFill>
              </a:rPr>
              <a:t>All of you, be of one mind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Having compassion one for another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Sharing one another’s feelings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What affects one affects all</a:t>
            </a:r>
          </a:p>
          <a:p>
            <a:pPr lvl="1">
              <a:spcBef>
                <a:spcPts val="300"/>
              </a:spcBef>
            </a:pPr>
            <a:r>
              <a:rPr lang="en-US" sz="2400" b="1" i="1" dirty="0">
                <a:solidFill>
                  <a:srgbClr val="740000"/>
                </a:solidFill>
              </a:rPr>
              <a:t>Rejoice with those who rejoice, and weep with those who weep.</a:t>
            </a:r>
            <a:r>
              <a:rPr lang="en-US" sz="2400" b="1" dirty="0">
                <a:solidFill>
                  <a:srgbClr val="740000"/>
                </a:solidFill>
              </a:rPr>
              <a:t> </a:t>
            </a:r>
            <a:r>
              <a:rPr lang="en-US" sz="2400" b="1" dirty="0">
                <a:solidFill>
                  <a:srgbClr val="808000"/>
                </a:solidFill>
              </a:rPr>
              <a:t>Romans 12:15</a:t>
            </a:r>
          </a:p>
        </p:txBody>
      </p:sp>
    </p:spTree>
    <p:extLst>
      <p:ext uri="{BB962C8B-B14F-4D97-AF65-F5344CB8AC3E}">
        <p14:creationId xmlns:p14="http://schemas.microsoft.com/office/powerpoint/2010/main" val="3866593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8" y="274638"/>
            <a:ext cx="7286234" cy="100690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808000"/>
                </a:solidFill>
              </a:rPr>
              <a:t>Brotherly Conduct</a:t>
            </a:r>
            <a:br>
              <a:rPr lang="en-US" b="1" dirty="0">
                <a:solidFill>
                  <a:srgbClr val="808000"/>
                </a:solidFill>
              </a:rPr>
            </a:br>
            <a:r>
              <a:rPr lang="en-US" sz="3600" b="1" dirty="0">
                <a:solidFill>
                  <a:srgbClr val="808000"/>
                </a:solidFill>
              </a:rPr>
              <a:t>(I Peter 3:8-9</a:t>
            </a:r>
            <a:r>
              <a:rPr lang="en-US" sz="3600" b="1" i="1" dirty="0">
                <a:solidFill>
                  <a:srgbClr val="808000"/>
                </a:solidFill>
              </a:rPr>
              <a:t>a</a:t>
            </a:r>
            <a:r>
              <a:rPr lang="en-US" sz="3600" b="1" dirty="0">
                <a:solidFill>
                  <a:srgbClr val="808000"/>
                </a:solidFill>
              </a:rPr>
              <a:t>)</a:t>
            </a:r>
            <a:endParaRPr lang="en-US" sz="36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00200"/>
            <a:ext cx="7573818" cy="4525963"/>
          </a:xfrm>
        </p:spPr>
        <p:txBody>
          <a:bodyPr>
            <a:noAutofit/>
          </a:bodyPr>
          <a:lstStyle/>
          <a:p>
            <a:pPr lvl="0">
              <a:spcBef>
                <a:spcPts val="700"/>
              </a:spcBef>
            </a:pPr>
            <a:r>
              <a:rPr lang="en-US" sz="2800" b="1" i="1" dirty="0">
                <a:solidFill>
                  <a:srgbClr val="740000"/>
                </a:solidFill>
              </a:rPr>
              <a:t>All of you, be of one mind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Having compassion one for another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Love as brothers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PHILADEPHOS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The mark</a:t>
            </a:r>
            <a:r>
              <a:rPr lang="en-US" sz="2400" b="1" baseline="0" dirty="0">
                <a:solidFill>
                  <a:srgbClr val="740000"/>
                </a:solidFill>
              </a:rPr>
              <a:t> of a disciple</a:t>
            </a:r>
            <a:r>
              <a:rPr lang="en-US" sz="2400" b="1" dirty="0">
                <a:solidFill>
                  <a:srgbClr val="740000"/>
                </a:solidFill>
              </a:rPr>
              <a:t>  </a:t>
            </a:r>
            <a:r>
              <a:rPr lang="en-US" sz="2400" b="1" dirty="0">
                <a:solidFill>
                  <a:srgbClr val="808000"/>
                </a:solidFill>
              </a:rPr>
              <a:t>John 13:34-35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Give preference to one another </a:t>
            </a:r>
            <a:r>
              <a:rPr lang="en-US" sz="2400" b="1" dirty="0">
                <a:solidFill>
                  <a:srgbClr val="808000"/>
                </a:solidFill>
              </a:rPr>
              <a:t>Rom. 12:10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The only bond that lasts forever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Love that can be seen &amp; felt</a:t>
            </a:r>
          </a:p>
        </p:txBody>
      </p:sp>
    </p:spTree>
    <p:extLst>
      <p:ext uri="{BB962C8B-B14F-4D97-AF65-F5344CB8AC3E}">
        <p14:creationId xmlns:p14="http://schemas.microsoft.com/office/powerpoint/2010/main" val="1649683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8" y="274638"/>
            <a:ext cx="7286234" cy="100690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808000"/>
                </a:solidFill>
              </a:rPr>
              <a:t>Brotherly Conduct</a:t>
            </a:r>
            <a:br>
              <a:rPr lang="en-US" b="1" dirty="0">
                <a:solidFill>
                  <a:srgbClr val="808000"/>
                </a:solidFill>
              </a:rPr>
            </a:br>
            <a:r>
              <a:rPr lang="en-US" sz="3600" b="1" dirty="0">
                <a:solidFill>
                  <a:srgbClr val="808000"/>
                </a:solidFill>
              </a:rPr>
              <a:t>(I Peter 3:8-9</a:t>
            </a:r>
            <a:r>
              <a:rPr lang="en-US" sz="3600" b="1" i="1" dirty="0">
                <a:solidFill>
                  <a:srgbClr val="808000"/>
                </a:solidFill>
              </a:rPr>
              <a:t>a</a:t>
            </a:r>
            <a:r>
              <a:rPr lang="en-US" sz="3600" b="1" dirty="0">
                <a:solidFill>
                  <a:srgbClr val="808000"/>
                </a:solidFill>
              </a:rPr>
              <a:t>)</a:t>
            </a:r>
            <a:endParaRPr lang="en-US" sz="36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700"/>
              </a:spcBef>
            </a:pPr>
            <a:r>
              <a:rPr lang="en-US" sz="2800" b="1" i="1" dirty="0">
                <a:solidFill>
                  <a:srgbClr val="740000"/>
                </a:solidFill>
              </a:rPr>
              <a:t>All of you, be of one mind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Having compassion one for another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Love as brothers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Be tenderhearted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Full of pity for the suffering of others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Easily touched by the needs of others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How can we expect compassion from God unless we are tenderhearted?</a:t>
            </a:r>
          </a:p>
        </p:txBody>
      </p:sp>
    </p:spTree>
    <p:extLst>
      <p:ext uri="{BB962C8B-B14F-4D97-AF65-F5344CB8AC3E}">
        <p14:creationId xmlns:p14="http://schemas.microsoft.com/office/powerpoint/2010/main" val="1867695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8" y="274638"/>
            <a:ext cx="7286234" cy="100690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808000"/>
                </a:solidFill>
              </a:rPr>
              <a:t>Brotherly Conduct</a:t>
            </a:r>
            <a:br>
              <a:rPr lang="en-US" b="1" dirty="0">
                <a:solidFill>
                  <a:srgbClr val="808000"/>
                </a:solidFill>
              </a:rPr>
            </a:br>
            <a:r>
              <a:rPr lang="en-US" sz="3600" b="1" dirty="0">
                <a:solidFill>
                  <a:srgbClr val="808000"/>
                </a:solidFill>
              </a:rPr>
              <a:t>(I Peter 3:8-9</a:t>
            </a:r>
            <a:r>
              <a:rPr lang="en-US" sz="3600" b="1" i="1" dirty="0">
                <a:solidFill>
                  <a:srgbClr val="808000"/>
                </a:solidFill>
              </a:rPr>
              <a:t>a</a:t>
            </a:r>
            <a:r>
              <a:rPr lang="en-US" sz="3600" b="1" dirty="0">
                <a:solidFill>
                  <a:srgbClr val="808000"/>
                </a:solidFill>
              </a:rPr>
              <a:t>)</a:t>
            </a:r>
            <a:endParaRPr lang="en-US" sz="36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700"/>
              </a:spcBef>
            </a:pPr>
            <a:r>
              <a:rPr lang="en-US" sz="2800" b="1" i="1" dirty="0">
                <a:solidFill>
                  <a:srgbClr val="740000"/>
                </a:solidFill>
              </a:rPr>
              <a:t>All of you, be of one mind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Having compassion one for another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Love as brothers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Be tenderhearted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Be courteous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Being humble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Manners demonstrate humility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Think of others first </a:t>
            </a:r>
            <a:r>
              <a:rPr lang="en-US" sz="2400" b="1" dirty="0">
                <a:solidFill>
                  <a:srgbClr val="808000"/>
                </a:solidFill>
              </a:rPr>
              <a:t>Romans 12:10, 16</a:t>
            </a:r>
          </a:p>
        </p:txBody>
      </p:sp>
    </p:spTree>
    <p:extLst>
      <p:ext uri="{BB962C8B-B14F-4D97-AF65-F5344CB8AC3E}">
        <p14:creationId xmlns:p14="http://schemas.microsoft.com/office/powerpoint/2010/main" val="31087708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8" y="274638"/>
            <a:ext cx="7286234" cy="1006907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rgbClr val="808000"/>
                </a:solidFill>
              </a:rPr>
              <a:t>Brotherly Conduct</a:t>
            </a:r>
            <a:br>
              <a:rPr lang="en-US" b="1" dirty="0">
                <a:solidFill>
                  <a:srgbClr val="808000"/>
                </a:solidFill>
              </a:rPr>
            </a:br>
            <a:r>
              <a:rPr lang="en-US" sz="3600" b="1" dirty="0">
                <a:solidFill>
                  <a:srgbClr val="808000"/>
                </a:solidFill>
              </a:rPr>
              <a:t>(I Peter 3:8-9</a:t>
            </a:r>
            <a:r>
              <a:rPr lang="en-US" sz="3600" b="1" i="1" dirty="0">
                <a:solidFill>
                  <a:srgbClr val="808000"/>
                </a:solidFill>
              </a:rPr>
              <a:t>a</a:t>
            </a:r>
            <a:r>
              <a:rPr lang="en-US" sz="3600" b="1" dirty="0">
                <a:solidFill>
                  <a:srgbClr val="808000"/>
                </a:solidFill>
              </a:rPr>
              <a:t>)</a:t>
            </a:r>
            <a:endParaRPr lang="en-US" sz="3600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00200"/>
            <a:ext cx="7389601" cy="5015345"/>
          </a:xfrm>
        </p:spPr>
        <p:txBody>
          <a:bodyPr>
            <a:noAutofit/>
          </a:bodyPr>
          <a:lstStyle/>
          <a:p>
            <a:pPr lvl="0">
              <a:spcBef>
                <a:spcPts val="700"/>
              </a:spcBef>
            </a:pPr>
            <a:r>
              <a:rPr lang="en-US" sz="2800" b="1" i="1" dirty="0">
                <a:solidFill>
                  <a:srgbClr val="740000"/>
                </a:solidFill>
              </a:rPr>
              <a:t>All of you, be of one mind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Having compassion one for another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Love as brothers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Be tenderhearted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Be courteous</a:t>
            </a:r>
          </a:p>
          <a:p>
            <a:pPr>
              <a:spcBef>
                <a:spcPts val="700"/>
              </a:spcBef>
            </a:pPr>
            <a:r>
              <a:rPr lang="en-US" sz="2800" i="1" dirty="0">
                <a:solidFill>
                  <a:srgbClr val="740000"/>
                </a:solidFill>
              </a:rPr>
              <a:t>Not returning evil for evil…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Natural reaction to curse those who curse us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Not Christ-like </a:t>
            </a:r>
            <a:r>
              <a:rPr lang="en-US" sz="2400" b="1" dirty="0">
                <a:solidFill>
                  <a:srgbClr val="808000"/>
                </a:solidFill>
              </a:rPr>
              <a:t>1 Peter 2:23</a:t>
            </a: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Michael would not revile the devil  </a:t>
            </a:r>
            <a:r>
              <a:rPr lang="en-US" sz="2400" dirty="0">
                <a:solidFill>
                  <a:srgbClr val="808000"/>
                </a:solidFill>
              </a:rPr>
              <a:t>Jude 9</a:t>
            </a:r>
            <a:endParaRPr lang="en-US" sz="2400" b="1" dirty="0">
              <a:solidFill>
                <a:srgbClr val="740000"/>
              </a:solidFill>
            </a:endParaRPr>
          </a:p>
          <a:p>
            <a:pPr lvl="1">
              <a:spcBef>
                <a:spcPts val="300"/>
              </a:spcBef>
            </a:pPr>
            <a:r>
              <a:rPr lang="en-US" sz="2400" b="1" dirty="0">
                <a:solidFill>
                  <a:srgbClr val="740000"/>
                </a:solidFill>
              </a:rPr>
              <a:t>Blessing of prayer</a:t>
            </a:r>
          </a:p>
        </p:txBody>
      </p:sp>
    </p:spTree>
    <p:extLst>
      <p:ext uri="{BB962C8B-B14F-4D97-AF65-F5344CB8AC3E}">
        <p14:creationId xmlns:p14="http://schemas.microsoft.com/office/powerpoint/2010/main" val="27539093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7" y="274638"/>
            <a:ext cx="7389601" cy="1143000"/>
          </a:xfrm>
        </p:spPr>
        <p:txBody>
          <a:bodyPr>
            <a:noAutofit/>
          </a:bodyPr>
          <a:lstStyle/>
          <a:p>
            <a:pPr lvl="0"/>
            <a:r>
              <a:rPr lang="en-US" sz="3400" b="1" dirty="0">
                <a:solidFill>
                  <a:srgbClr val="808000"/>
                </a:solidFill>
              </a:rPr>
              <a:t>Blessing of Brotherly Conduct</a:t>
            </a:r>
            <a:br>
              <a:rPr lang="en-US" sz="3400" b="1" dirty="0">
                <a:solidFill>
                  <a:srgbClr val="808000"/>
                </a:solidFill>
              </a:rPr>
            </a:br>
            <a:r>
              <a:rPr lang="en-US" sz="2800" b="1" dirty="0">
                <a:solidFill>
                  <a:srgbClr val="808000"/>
                </a:solidFill>
              </a:rPr>
              <a:t>(1 Peter 3:9</a:t>
            </a:r>
            <a:r>
              <a:rPr lang="en-US" sz="2800" b="1" i="1" dirty="0">
                <a:solidFill>
                  <a:srgbClr val="808000"/>
                </a:solidFill>
              </a:rPr>
              <a:t>b</a:t>
            </a:r>
            <a:r>
              <a:rPr lang="en-US" sz="2800" b="1" dirty="0">
                <a:solidFill>
                  <a:srgbClr val="808000"/>
                </a:solidFill>
              </a:rPr>
              <a:t> - 12)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>
              <a:spcBef>
                <a:spcPts val="1800"/>
              </a:spcBef>
            </a:pPr>
            <a:r>
              <a:rPr lang="en-US" dirty="0">
                <a:solidFill>
                  <a:srgbClr val="740000"/>
                </a:solidFill>
              </a:rPr>
              <a:t>Path to blessing </a:t>
            </a:r>
          </a:p>
          <a:p>
            <a:pPr marL="347472">
              <a:spcBef>
                <a:spcPts val="1800"/>
              </a:spcBef>
            </a:pPr>
            <a:r>
              <a:rPr lang="en-US" dirty="0">
                <a:solidFill>
                  <a:srgbClr val="740000"/>
                </a:solidFill>
              </a:rPr>
              <a:t>Results in the good life </a:t>
            </a:r>
            <a:r>
              <a:rPr lang="en-US" dirty="0">
                <a:solidFill>
                  <a:srgbClr val="808000"/>
                </a:solidFill>
              </a:rPr>
              <a:t>Vs. 10</a:t>
            </a:r>
          </a:p>
          <a:p>
            <a:pPr lvl="1">
              <a:spcBef>
                <a:spcPts val="900"/>
              </a:spcBef>
            </a:pPr>
            <a:r>
              <a:rPr lang="en-US" dirty="0">
                <a:solidFill>
                  <a:srgbClr val="740000"/>
                </a:solidFill>
              </a:rPr>
              <a:t>Those consumed by hate &amp; anger live short &amp; miserable lives</a:t>
            </a:r>
          </a:p>
          <a:p>
            <a:pPr lvl="1">
              <a:spcBef>
                <a:spcPts val="900"/>
              </a:spcBef>
            </a:pPr>
            <a:r>
              <a:rPr lang="en-US" dirty="0">
                <a:solidFill>
                  <a:srgbClr val="740000"/>
                </a:solidFill>
              </a:rPr>
              <a:t>Peacemakers find peace</a:t>
            </a:r>
          </a:p>
          <a:p>
            <a:pPr lvl="1">
              <a:spcBef>
                <a:spcPts val="900"/>
              </a:spcBef>
            </a:pPr>
            <a:r>
              <a:rPr lang="en-US" dirty="0">
                <a:solidFill>
                  <a:srgbClr val="740000"/>
                </a:solidFill>
              </a:rPr>
              <a:t>Joy &amp; contentment in the here &amp; now</a:t>
            </a:r>
          </a:p>
          <a:p>
            <a:pPr lvl="1">
              <a:spcBef>
                <a:spcPts val="900"/>
              </a:spcBef>
            </a:pPr>
            <a:r>
              <a:rPr lang="en-US" dirty="0">
                <a:solidFill>
                  <a:srgbClr val="740000"/>
                </a:solidFill>
              </a:rPr>
              <a:t>Blessings only God can give</a:t>
            </a:r>
          </a:p>
        </p:txBody>
      </p:sp>
    </p:spTree>
    <p:extLst>
      <p:ext uri="{BB962C8B-B14F-4D97-AF65-F5344CB8AC3E}">
        <p14:creationId xmlns:p14="http://schemas.microsoft.com/office/powerpoint/2010/main" val="92028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07" y="274638"/>
            <a:ext cx="7389601" cy="1143000"/>
          </a:xfrm>
        </p:spPr>
        <p:txBody>
          <a:bodyPr>
            <a:noAutofit/>
          </a:bodyPr>
          <a:lstStyle/>
          <a:p>
            <a:pPr lvl="0"/>
            <a:r>
              <a:rPr lang="en-US" sz="3400" b="1" dirty="0">
                <a:solidFill>
                  <a:srgbClr val="808000"/>
                </a:solidFill>
              </a:rPr>
              <a:t>Blessing of Brotherly Conduct</a:t>
            </a:r>
            <a:br>
              <a:rPr lang="en-US" sz="3400" b="1" dirty="0">
                <a:solidFill>
                  <a:srgbClr val="808000"/>
                </a:solidFill>
              </a:rPr>
            </a:br>
            <a:r>
              <a:rPr lang="en-US" sz="2800" b="1" dirty="0">
                <a:solidFill>
                  <a:srgbClr val="808000"/>
                </a:solidFill>
              </a:rPr>
              <a:t>(1 Peter 3:9</a:t>
            </a:r>
            <a:r>
              <a:rPr lang="en-US" sz="2800" b="1" i="1" dirty="0">
                <a:solidFill>
                  <a:srgbClr val="808000"/>
                </a:solidFill>
              </a:rPr>
              <a:t>b</a:t>
            </a:r>
            <a:r>
              <a:rPr lang="en-US" sz="2800" b="1" dirty="0">
                <a:solidFill>
                  <a:srgbClr val="808000"/>
                </a:solidFill>
              </a:rPr>
              <a:t> - 12)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>
                <a:solidFill>
                  <a:srgbClr val="740000"/>
                </a:solidFill>
              </a:rPr>
              <a:t>Path to blessing 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740000"/>
                </a:solidFill>
              </a:rPr>
              <a:t>Results in the good life </a:t>
            </a:r>
            <a:r>
              <a:rPr lang="en-US" dirty="0">
                <a:solidFill>
                  <a:srgbClr val="808000"/>
                </a:solidFill>
              </a:rPr>
              <a:t>Vs. 10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740000"/>
                </a:solidFill>
              </a:rPr>
              <a:t>Win God’s favor </a:t>
            </a:r>
            <a:r>
              <a:rPr lang="en-US" dirty="0">
                <a:solidFill>
                  <a:srgbClr val="808000"/>
                </a:solidFill>
              </a:rPr>
              <a:t>Vs. 12</a:t>
            </a:r>
          </a:p>
          <a:p>
            <a:pPr lvl="1"/>
            <a:r>
              <a:rPr lang="en-US" dirty="0">
                <a:solidFill>
                  <a:srgbClr val="740000"/>
                </a:solidFill>
              </a:rPr>
              <a:t>God watches over us</a:t>
            </a:r>
          </a:p>
          <a:p>
            <a:pPr lvl="1"/>
            <a:r>
              <a:rPr lang="en-US" dirty="0">
                <a:solidFill>
                  <a:srgbClr val="740000"/>
                </a:solidFill>
              </a:rPr>
              <a:t>Hears our prayers</a:t>
            </a:r>
          </a:p>
          <a:p>
            <a:pPr lvl="1"/>
            <a:r>
              <a:rPr lang="en-US" dirty="0">
                <a:solidFill>
                  <a:srgbClr val="740000"/>
                </a:solidFill>
              </a:rPr>
              <a:t>Unrighteous to not love brothers</a:t>
            </a:r>
          </a:p>
        </p:txBody>
      </p:sp>
    </p:spTree>
    <p:extLst>
      <p:ext uri="{BB962C8B-B14F-4D97-AF65-F5344CB8AC3E}">
        <p14:creationId xmlns:p14="http://schemas.microsoft.com/office/powerpoint/2010/main" val="34133384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Default Theme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askerville SemiBold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153</TotalTime>
  <Words>386</Words>
  <Application>Microsoft Macintosh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Black</vt:lpstr>
      <vt:lpstr>Baskerville SemiBold</vt:lpstr>
      <vt:lpstr>Calibri</vt:lpstr>
      <vt:lpstr>Capitals</vt:lpstr>
      <vt:lpstr>Monotype Sorts</vt:lpstr>
      <vt:lpstr>Arial</vt:lpstr>
      <vt:lpstr>Default Theme</vt:lpstr>
      <vt:lpstr>Act Like Brothers</vt:lpstr>
      <vt:lpstr>Brotherly Conduct (I Peter 3:8-9a)</vt:lpstr>
      <vt:lpstr>Brotherly Conduct (I Peter 3:8-9a)</vt:lpstr>
      <vt:lpstr>Brotherly Conduct (I Peter 3:8-9a)</vt:lpstr>
      <vt:lpstr>Brotherly Conduct (I Peter 3:8-9a)</vt:lpstr>
      <vt:lpstr>Brotherly Conduct (I Peter 3:8-9a)</vt:lpstr>
      <vt:lpstr>Brotherly Conduct (I Peter 3:8-9a)</vt:lpstr>
      <vt:lpstr>Blessing of Brotherly Conduct (1 Peter 3:9b - 12)</vt:lpstr>
      <vt:lpstr>Blessing of Brotherly Conduct (1 Peter 3:9b - 12)</vt:lpstr>
      <vt:lpstr>PowerPoint Presentation</vt:lpstr>
      <vt:lpstr>What Must I Do To Be Saved?</vt:lpstr>
    </vt:vector>
  </TitlesOfParts>
  <Company>East Columbus church of Christ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 Like Brothers</dc:title>
  <dc:creator>Simon Harris</dc:creator>
  <cp:lastModifiedBy>Microsoft Office User</cp:lastModifiedBy>
  <cp:revision>27</cp:revision>
  <dcterms:created xsi:type="dcterms:W3CDTF">2012-09-21T18:28:09Z</dcterms:created>
  <dcterms:modified xsi:type="dcterms:W3CDTF">2022-11-14T22:16:13Z</dcterms:modified>
</cp:coreProperties>
</file>